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3" r:id="rId3"/>
    <p:sldId id="309" r:id="rId4"/>
    <p:sldId id="314" r:id="rId5"/>
    <p:sldId id="315" r:id="rId6"/>
    <p:sldId id="313" r:id="rId7"/>
    <p:sldId id="306" r:id="rId8"/>
    <p:sldId id="307" r:id="rId9"/>
    <p:sldId id="310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CC00"/>
    <a:srgbClr val="FF0000"/>
    <a:srgbClr val="99FF99"/>
    <a:srgbClr val="000066"/>
    <a:srgbClr val="CCFF99"/>
    <a:srgbClr val="ABFFA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1525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4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8F7641-333F-422E-8831-3DD0C45E7C44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15C9BF-5408-4028-9871-23079EB7D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1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B1A36-A4C9-441E-A81F-4AEB14D9D33E}" type="datetimeFigureOut">
              <a:rPr lang="cs-CZ" smtClean="0"/>
              <a:pPr/>
              <a:t>26. 6. 2017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F035C-3A1B-4E77-82AA-07BAC1776F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4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F035C-3A1B-4E77-82AA-07BAC1776F3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0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D82A7-C626-4790-8239-88903EB1E0CC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971F-1D41-425A-A61C-C65D81942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CD82-2E8C-4A46-BE92-412C9E649F61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50BA-E159-46D9-810D-0103B7BC4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74E4-2A52-4D17-929A-887E2E2CCEEB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55CE-650D-450D-8857-016E179BCB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B738-640A-4588-95B5-8E1822B21886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A85C-0369-4A72-84EE-A703FFBC5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2A3D-C342-402C-993E-963B6B1CA42D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2F3E-664D-46DD-BC9C-EAAFA0C8B0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6293-2D5F-49F1-B4F2-2F2FC7CB5F38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FCC7-BDF5-4208-AF32-A284AF9B48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15F9-2A09-4F59-88A4-B1F63D858972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279F-F633-4319-9AEC-CAB0CAFEF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740B-BEA1-4078-9557-A1BAC1C3F987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859A0-478E-4330-A59B-042482A9F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AC05-32A5-4DC7-80DB-DBBF100F3974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E59D-79E9-4C8C-9611-3C756F8CD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876D3-65F4-43F4-988B-EDE379F98500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9D01-CF43-4985-ADEA-F734F417C1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EFE5-0835-4AC9-B054-4FBD1DA9D483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D1C-E02C-43D9-B95A-D1C433CF8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E7AFD506-37DA-4C7E-88A4-4140BE317BBC}" type="datetimeFigureOut">
              <a:rPr lang="cs-CZ"/>
              <a:pPr>
                <a:defRPr/>
              </a:pPr>
              <a:t>26. 6. 2017</a:t>
            </a:fld>
            <a:endParaRPr lang="cs-CZ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729DC9FF-C730-46F1-BE5E-142A3B114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hyperlink" Target="http://www.gybot.cz/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skalska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214313" y="0"/>
            <a:ext cx="1800225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Podnadpis 2"/>
          <p:cNvSpPr>
            <a:spLocks noGrp="1"/>
          </p:cNvSpPr>
          <p:nvPr>
            <p:ph idx="1"/>
          </p:nvPr>
        </p:nvSpPr>
        <p:spPr>
          <a:xfrm>
            <a:off x="18320" y="260648"/>
            <a:ext cx="7938056" cy="2492990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</a:rPr>
              <a:t>	26. června  2017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cs-CZ" sz="2400" b="1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cs-CZ" sz="3600" b="1" dirty="0" smtClean="0">
                <a:solidFill>
                  <a:schemeClr val="tx1"/>
                </a:solidFill>
                <a:latin typeface="Arial" charset="0"/>
              </a:rPr>
              <a:t>Schůzka </a:t>
            </a:r>
            <a:r>
              <a:rPr lang="cs-CZ" sz="3600" b="1" dirty="0" smtClean="0">
                <a:solidFill>
                  <a:schemeClr val="tx1"/>
                </a:solidFill>
                <a:latin typeface="Arial" charset="0"/>
              </a:rPr>
              <a:t>s rodiči přijatých žáků</a:t>
            </a:r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3645024"/>
            <a:ext cx="2952750" cy="2214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Obrázek 10" descr="DSCF54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8144" y="4293096"/>
            <a:ext cx="2952750" cy="2214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Gymnázium Botičská">
            <a:hlinkClick r:id="rId4" tooltip="Gymnázium Botičská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27984" y="611727"/>
            <a:ext cx="2778489" cy="945065"/>
          </a:xfrm>
          <a:prstGeom prst="rect">
            <a:avLst/>
          </a:prstGeom>
          <a:noFill/>
        </p:spPr>
      </p:pic>
      <p:pic>
        <p:nvPicPr>
          <p:cNvPr id="11" name="Picture 10" descr="http://www.prahafondy.eu/userfiles/File/JPD%203%20pro%20prijemce/Praha_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620688"/>
            <a:ext cx="936104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353873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Vedení školy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7992888" cy="511256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Stanislav Luňák, ředitel školy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kern="1200" dirty="0" smtClean="0"/>
              <a:t>reditel@gybot.cz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Jiří Ševčík, statutární zástupce ředitele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kern="1200" dirty="0" smtClean="0"/>
              <a:t>zastupce@gybot.cz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Vlasta Čepelová, zástupkyně ředitele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kern="1200" dirty="0" err="1" smtClean="0"/>
              <a:t>cepelova</a:t>
            </a:r>
            <a:r>
              <a:rPr lang="cs-CZ" kern="1200" dirty="0" smtClean="0"/>
              <a:t>@</a:t>
            </a:r>
            <a:r>
              <a:rPr lang="cs-CZ" kern="1200" dirty="0" err="1" smtClean="0"/>
              <a:t>gybot.cz</a:t>
            </a:r>
            <a:endParaRPr lang="cs-CZ" kern="1200" dirty="0" smtClean="0"/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353873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Třídní učitelé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96855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1.A Michal Drápalík (Aj, IVT) </a:t>
            </a:r>
            <a:r>
              <a:rPr lang="cs-CZ" sz="2400" kern="1200" dirty="0" smtClean="0"/>
              <a:t>drapalik@gybot.cz</a:t>
            </a: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 </a:t>
            </a:r>
            <a:r>
              <a:rPr lang="cs-CZ" kern="1200" dirty="0" smtClean="0"/>
              <a:t>1.B Jana Opálková (</a:t>
            </a:r>
            <a:r>
              <a:rPr lang="cs-CZ" kern="1200" dirty="0" err="1" smtClean="0"/>
              <a:t>Nj</a:t>
            </a:r>
            <a:r>
              <a:rPr lang="cs-CZ" kern="1200" dirty="0" smtClean="0"/>
              <a:t>, Aj) </a:t>
            </a:r>
            <a:r>
              <a:rPr lang="cs-CZ" sz="2400" kern="1200" dirty="0" smtClean="0"/>
              <a:t>opalkova@gybot.cz</a:t>
            </a: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 </a:t>
            </a:r>
            <a:r>
              <a:rPr lang="cs-CZ" kern="1200" dirty="0" smtClean="0"/>
              <a:t>1.C Michal Erben (Aj, </a:t>
            </a:r>
            <a:r>
              <a:rPr lang="cs-CZ" kern="1200" dirty="0" err="1" smtClean="0"/>
              <a:t>Rj</a:t>
            </a:r>
            <a:r>
              <a:rPr lang="cs-CZ" kern="1200" dirty="0" smtClean="0"/>
              <a:t>) </a:t>
            </a:r>
            <a:r>
              <a:rPr lang="cs-CZ" sz="2400" kern="1200" dirty="0" smtClean="0"/>
              <a:t>erben@gybot.cz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768752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Organizační informace 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7776864" cy="525658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dirty="0" smtClean="0">
              <a:solidFill>
                <a:schemeClr val="tx1"/>
              </a:solidFill>
            </a:endParaRPr>
          </a:p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kern="1200" dirty="0" smtClean="0">
                <a:solidFill>
                  <a:schemeClr val="tx1"/>
                </a:solidFill>
              </a:rPr>
              <a:t> </a:t>
            </a:r>
            <a:r>
              <a:rPr lang="cs-CZ" kern="1200" dirty="0" smtClean="0"/>
              <a:t>Začátek školního roku 4. 9. 2017 v 8.00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	Projekty + úvodní aktivity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Zahradní slavnost 27. 6. 2017; 17.00</a:t>
            </a: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dirty="0" smtClean="0">
              <a:solidFill>
                <a:schemeClr val="tx1"/>
              </a:solidFill>
            </a:endParaRPr>
          </a:p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Ples – imatrikulace úterý 19. 2. 2018, maturitní 10. 2. 2021 </a:t>
            </a:r>
            <a:endParaRPr lang="cs-CZ" kern="1200" dirty="0" smtClean="0">
              <a:solidFill>
                <a:schemeClr val="tx1"/>
              </a:solidFill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768752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Organizační informace II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6840760" cy="561662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989013" algn="l"/>
              </a:tabLst>
            </a:pPr>
            <a:r>
              <a:rPr lang="cs-CZ" kern="1200" dirty="0" smtClean="0"/>
              <a:t> Školní jídelna </a:t>
            </a:r>
            <a:r>
              <a:rPr lang="cs-CZ" dirty="0" smtClean="0"/>
              <a:t>VOŠES A SPŠPT</a:t>
            </a:r>
            <a:br>
              <a:rPr lang="cs-CZ" dirty="0" smtClean="0"/>
            </a:br>
            <a:r>
              <a:rPr lang="cs-CZ" dirty="0" smtClean="0"/>
              <a:t>	Podskalská 10, Praha 2</a:t>
            </a:r>
            <a:r>
              <a:rPr lang="cs-CZ" kern="1200" dirty="0" smtClean="0"/>
              <a:t> 	</a:t>
            </a:r>
            <a:r>
              <a:rPr lang="cs-CZ" sz="3000" dirty="0" smtClean="0">
                <a:hlinkClick r:id="rId3" tooltip="www.podskalska.cz"/>
              </a:rPr>
              <a:t>www.</a:t>
            </a:r>
            <a:r>
              <a:rPr lang="cs-CZ" sz="3000" dirty="0" err="1" smtClean="0">
                <a:hlinkClick r:id="rId3" tooltip="www.podskalska.cz"/>
              </a:rPr>
              <a:t>podskalska.cz</a:t>
            </a:r>
            <a:r>
              <a:rPr lang="cs-CZ" sz="3000" dirty="0" smtClean="0"/>
              <a:t>, cena 27 Kč</a:t>
            </a:r>
            <a:endParaRPr lang="cs-CZ" sz="3000" kern="1200" dirty="0" smtClean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kern="1200" dirty="0" smtClean="0"/>
              <a:t>Učebnice </a:t>
            </a: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 smtClean="0"/>
              <a:t> střední školy nedávají</a:t>
            </a: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 smtClean="0"/>
              <a:t> zatím nekupovat</a:t>
            </a:r>
            <a:endParaRPr lang="cs-CZ" dirty="0" smtClean="0">
              <a:solidFill>
                <a:schemeClr val="tx1"/>
              </a:solidFill>
            </a:endParaRP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 smtClean="0">
                <a:solidFill>
                  <a:schemeClr val="tx1"/>
                </a:solidFill>
              </a:rPr>
              <a:t> </a:t>
            </a:r>
            <a:r>
              <a:rPr lang="cs-CZ" kern="1200" dirty="0" smtClean="0"/>
              <a:t>Burza učebnic – 11. 9. 2017 odpoledne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K</a:t>
            </a:r>
            <a:r>
              <a:rPr lang="cs-CZ" sz="3200" dirty="0" smtClean="0">
                <a:solidFill>
                  <a:schemeClr val="tx1"/>
                </a:solidFill>
              </a:rPr>
              <a:t>arty ISIC – od září zařizuje škola</a:t>
            </a:r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sz="3200" dirty="0" smtClean="0">
                <a:solidFill>
                  <a:schemeClr val="tx1"/>
                </a:solidFill>
              </a:rPr>
              <a:t> Potvrzení o studiu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Adaptační kurz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704856" cy="496855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Areál </a:t>
            </a:r>
            <a:r>
              <a:rPr lang="cs-CZ" kern="1200" dirty="0" err="1" smtClean="0"/>
              <a:t>Střelské</a:t>
            </a:r>
            <a:r>
              <a:rPr lang="cs-CZ" kern="1200" dirty="0" smtClean="0"/>
              <a:t> Hoštice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</a:t>
            </a:r>
            <a:r>
              <a:rPr lang="cs-CZ" kern="1200" dirty="0" err="1" smtClean="0"/>
              <a:t>Střelské</a:t>
            </a:r>
            <a:r>
              <a:rPr lang="cs-CZ" kern="1200" dirty="0" smtClean="0"/>
              <a:t> Hoštice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pátek 8. až neděle 10. 9. 2017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Platba: začátek září (1500 Kč)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 </a:t>
            </a:r>
            <a:r>
              <a:rPr lang="cs-CZ" kern="1200" dirty="0" smtClean="0"/>
              <a:t>Autobusem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Diety, zdravotní stav</a:t>
            </a: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Spolupráce s rodiči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4006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</a:t>
            </a:r>
            <a:r>
              <a:rPr lang="cs-CZ" b="1" kern="1200" dirty="0" smtClean="0"/>
              <a:t>Spolek rodičů SRPGYBOT </a:t>
            </a:r>
            <a:r>
              <a:rPr lang="cs-CZ" kern="1200" dirty="0" smtClean="0"/>
              <a:t>– příspěvky na kurzy, odměny pro studenty, podpora kulturních a sportovních akcí, </a:t>
            </a:r>
            <a:r>
              <a:rPr lang="cs-CZ" kern="1200" dirty="0" smtClean="0"/>
              <a:t>chovatelský kroužek, </a:t>
            </a:r>
            <a:r>
              <a:rPr lang="cs-CZ" kern="1200" dirty="0" smtClean="0"/>
              <a:t>provoz studentské kopírky,.. 500 Kč 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sz="2000" kern="1200" dirty="0" smtClean="0"/>
              <a:t>(http://www.</a:t>
            </a:r>
            <a:r>
              <a:rPr lang="cs-CZ" sz="2000" kern="1200" dirty="0" err="1" smtClean="0"/>
              <a:t>gybot.cz</a:t>
            </a:r>
            <a:r>
              <a:rPr lang="cs-CZ" sz="2000" kern="1200" dirty="0" smtClean="0"/>
              <a:t>/rubrika/177-O-</a:t>
            </a:r>
            <a:r>
              <a:rPr lang="cs-CZ" sz="2000" kern="1200" dirty="0" err="1" smtClean="0"/>
              <a:t>skole</a:t>
            </a:r>
            <a:r>
              <a:rPr lang="cs-CZ" sz="2000" kern="1200" dirty="0" smtClean="0"/>
              <a:t>-Spolek-</a:t>
            </a:r>
            <a:r>
              <a:rPr lang="cs-CZ" sz="2000" kern="1200" dirty="0" err="1" smtClean="0"/>
              <a:t>rodicu</a:t>
            </a:r>
            <a:r>
              <a:rPr lang="cs-CZ" sz="2000" kern="1200" dirty="0" smtClean="0"/>
              <a:t>/index.</a:t>
            </a:r>
            <a:r>
              <a:rPr lang="cs-CZ" sz="2000" kern="1200" dirty="0" err="1" smtClean="0"/>
              <a:t>htm</a:t>
            </a:r>
            <a:r>
              <a:rPr lang="cs-CZ" sz="2000" kern="1200" dirty="0" smtClean="0"/>
              <a:t>)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2000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</a:t>
            </a:r>
            <a:r>
              <a:rPr lang="cs-CZ" b="1" kern="1200" dirty="0" smtClean="0"/>
              <a:t>Nadační fond VIS UNITA </a:t>
            </a:r>
            <a:r>
              <a:rPr lang="cs-CZ" kern="1200" dirty="0" smtClean="0"/>
              <a:t>– provoz Střediska volného času, příspěvky pro sociálně slabé, podpora mezinárodní spolupráce, podpora gymnázia, …500 Kč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sz="2000" kern="1200" dirty="0" smtClean="0"/>
              <a:t>(http://www.</a:t>
            </a:r>
            <a:r>
              <a:rPr lang="cs-CZ" sz="2000" kern="1200" dirty="0" err="1" smtClean="0"/>
              <a:t>gybot.cz</a:t>
            </a:r>
            <a:r>
              <a:rPr lang="cs-CZ" sz="2000" kern="1200" dirty="0" smtClean="0"/>
              <a:t>/rubrika/178-O-</a:t>
            </a:r>
            <a:r>
              <a:rPr lang="cs-CZ" sz="2000" kern="1200" dirty="0" err="1" smtClean="0"/>
              <a:t>skole</a:t>
            </a:r>
            <a:r>
              <a:rPr lang="cs-CZ" sz="2000" kern="1200" dirty="0" smtClean="0"/>
              <a:t>-</a:t>
            </a:r>
            <a:r>
              <a:rPr lang="cs-CZ" sz="2000" kern="1200" dirty="0" err="1" smtClean="0"/>
              <a:t>Nadacni</a:t>
            </a:r>
            <a:r>
              <a:rPr lang="cs-CZ" sz="2000" kern="1200" dirty="0" smtClean="0"/>
              <a:t>-fond/index.</a:t>
            </a:r>
            <a:r>
              <a:rPr lang="cs-CZ" sz="2000" kern="1200" dirty="0" err="1" smtClean="0"/>
              <a:t>htm</a:t>
            </a:r>
            <a:r>
              <a:rPr lang="cs-CZ" sz="2000" kern="1200" dirty="0" smtClean="0"/>
              <a:t> )</a:t>
            </a:r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Spolupráce s rodiči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518457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b="1" kern="1200" dirty="0" smtClean="0"/>
              <a:t>Informace o prospěchu a studiu </a:t>
            </a: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Informační systém ŠKOLAONLINE, www.zakovska.cz, PIN do 22. 9. 2017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Třídní schůzky, email, konzultační hodiny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1800" b="1" kern="1200" dirty="0" smtClean="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b="1" kern="1200" dirty="0" smtClean="0"/>
              <a:t>Pomoc rodičů</a:t>
            </a: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Dotazník v září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Sponzorské příspěvky, </a:t>
            </a:r>
            <a:r>
              <a:rPr lang="cs-CZ" kern="1200" dirty="0" smtClean="0"/>
              <a:t>dary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Spolupráce a pomoc </a:t>
            </a:r>
            <a:endParaRPr lang="cs-CZ" kern="1200" dirty="0" smtClean="0"/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Rozdělení do tříd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518457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1.A </a:t>
            </a:r>
            <a:r>
              <a:rPr lang="cs-CZ" kern="1200" dirty="0" err="1" smtClean="0"/>
              <a:t>Nj</a:t>
            </a:r>
            <a:r>
              <a:rPr lang="cs-CZ" kern="1200" dirty="0" smtClean="0"/>
              <a:t> + </a:t>
            </a:r>
            <a:r>
              <a:rPr lang="cs-CZ" kern="1200" dirty="0" err="1" smtClean="0"/>
              <a:t>Nj</a:t>
            </a:r>
            <a:r>
              <a:rPr lang="cs-CZ" kern="1200" dirty="0" smtClean="0"/>
              <a:t> , 8 chlapců + 22 dívek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1.B </a:t>
            </a:r>
            <a:r>
              <a:rPr lang="cs-CZ" kern="1200" dirty="0" err="1" smtClean="0"/>
              <a:t>Nj</a:t>
            </a:r>
            <a:r>
              <a:rPr lang="cs-CZ" kern="1200" dirty="0" smtClean="0"/>
              <a:t> + </a:t>
            </a:r>
            <a:r>
              <a:rPr lang="cs-CZ" kern="1200" dirty="0" err="1" smtClean="0"/>
              <a:t>Nj</a:t>
            </a:r>
            <a:r>
              <a:rPr lang="cs-CZ" kern="1200" dirty="0" smtClean="0"/>
              <a:t>, 15 chlapců + 15 dívek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 smtClean="0"/>
              <a:t> 1.C </a:t>
            </a:r>
            <a:r>
              <a:rPr lang="cs-CZ" kern="1200" dirty="0" err="1" smtClean="0"/>
              <a:t>Fj</a:t>
            </a:r>
            <a:r>
              <a:rPr lang="cs-CZ" kern="1200" dirty="0" smtClean="0"/>
              <a:t> + </a:t>
            </a:r>
            <a:r>
              <a:rPr lang="cs-CZ" kern="1200" dirty="0" err="1" smtClean="0"/>
              <a:t>Rj</a:t>
            </a:r>
            <a:r>
              <a:rPr lang="cs-CZ" kern="1200" dirty="0" smtClean="0"/>
              <a:t>, 9 chlapců + 21 dívek</a:t>
            </a: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kern="1200" dirty="0" smtClean="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b="1" kern="12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85514"/>
              </p:ext>
            </p:extLst>
          </p:nvPr>
        </p:nvGraphicFramePr>
        <p:xfrm>
          <a:off x="395536" y="3789040"/>
          <a:ext cx="8280921" cy="165618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0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l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cs-CZ" sz="1800" b="1" kern="1200" dirty="0" smtClean="0"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A1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A2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A3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2. CJ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2. CJ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  <a:r>
                        <a:rPr lang="cs-CZ" baseline="0" dirty="0" smtClean="0"/>
                        <a:t>  </a:t>
                      </a:r>
                      <a:r>
                        <a:rPr lang="cs-CZ" dirty="0" smtClean="0"/>
                        <a:t>(34)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(27)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 (15)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dirty="0" smtClean="0"/>
                        <a:t>(36)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 (30)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 (23)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1.C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dirty="0" smtClean="0"/>
                        <a:t>(37)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 (30)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 (21)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Fj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Rj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331</Words>
  <Application>Microsoft Office PowerPoint</Application>
  <PresentationFormat>Předvádění na obrazovce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Vlastní návrh</vt:lpstr>
      <vt:lpstr>Prezentace aplikace PowerPoint</vt:lpstr>
      <vt:lpstr>Vedení školy</vt:lpstr>
      <vt:lpstr>Třídní učitelé</vt:lpstr>
      <vt:lpstr>Organizační informace I</vt:lpstr>
      <vt:lpstr>Organizační informace II</vt:lpstr>
      <vt:lpstr>Adaptační kurz</vt:lpstr>
      <vt:lpstr>Spolupráce s rodiči</vt:lpstr>
      <vt:lpstr>Spolupráce s rodiči</vt:lpstr>
      <vt:lpstr>Rozdělení do tříd</vt:lpstr>
    </vt:vector>
  </TitlesOfParts>
  <Company>Gymnázium Botičská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otevřených dveří</dc:title>
  <dc:creator>Zastupce1</dc:creator>
  <cp:lastModifiedBy>Stanislav Luňák</cp:lastModifiedBy>
  <cp:revision>252</cp:revision>
  <dcterms:created xsi:type="dcterms:W3CDTF">2007-10-31T09:22:39Z</dcterms:created>
  <dcterms:modified xsi:type="dcterms:W3CDTF">2017-06-26T12:06:45Z</dcterms:modified>
</cp:coreProperties>
</file>